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8" r:id="rId3"/>
    <p:sldId id="259" r:id="rId4"/>
    <p:sldId id="260" r:id="rId5"/>
    <p:sldId id="261" r:id="rId6"/>
    <p:sldId id="262" r:id="rId7"/>
    <p:sldId id="263" r:id="rId8"/>
    <p:sldId id="265" r:id="rId9"/>
    <p:sldId id="266" r:id="rId10"/>
    <p:sldId id="267" r:id="rId11"/>
    <p:sldId id="268"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C87818-78A7-455C-95FE-12D2A5C79C69}"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103363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C87818-78A7-455C-95FE-12D2A5C79C69}"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380052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C87818-78A7-455C-95FE-12D2A5C79C69}"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1504059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C87818-78A7-455C-95FE-12D2A5C79C69}" type="datetimeFigureOut">
              <a:rPr lang="en-US" smtClean="0"/>
              <a:t>9/30/2019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126093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C87818-78A7-455C-95FE-12D2A5C79C69}" type="datetimeFigureOut">
              <a:rPr lang="en-US" smtClean="0"/>
              <a:t>9/30/2019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718839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C87818-78A7-455C-95FE-12D2A5C79C69}" type="datetimeFigureOut">
              <a:rPr lang="en-US" smtClean="0"/>
              <a:t>9/30/2019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1822269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C87818-78A7-455C-95FE-12D2A5C79C69}" type="datetimeFigureOut">
              <a:rPr lang="en-US" smtClean="0"/>
              <a:t>9/30/2019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3731920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C87818-78A7-455C-95FE-12D2A5C79C69}" type="datetimeFigureOut">
              <a:rPr lang="en-US" smtClean="0"/>
              <a:t>9/30/2019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3185215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C87818-78A7-455C-95FE-12D2A5C79C69}" type="datetimeFigureOut">
              <a:rPr lang="en-US" smtClean="0"/>
              <a:t>9/30/2019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455798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C87818-78A7-455C-95FE-12D2A5C79C69}"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2253200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C87818-78A7-455C-95FE-12D2A5C79C69}"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4ACAF7-283A-40C0-A685-B25F722DDA48}" type="slidenum">
              <a:rPr lang="en-US" smtClean="0"/>
              <a:t>‹#›</a:t>
            </a:fld>
            <a:endParaRPr lang="en-US"/>
          </a:p>
        </p:txBody>
      </p:sp>
    </p:spTree>
    <p:extLst>
      <p:ext uri="{BB962C8B-B14F-4D97-AF65-F5344CB8AC3E}">
        <p14:creationId xmlns:p14="http://schemas.microsoft.com/office/powerpoint/2010/main" val="3942410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87818-78A7-455C-95FE-12D2A5C79C69}" type="datetimeFigureOut">
              <a:rPr lang="en-US" smtClean="0"/>
              <a:t>9/30/2019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ACAF7-283A-40C0-A685-B25F722DDA48}" type="slidenum">
              <a:rPr lang="en-US" smtClean="0"/>
              <a:t>‹#›</a:t>
            </a:fld>
            <a:endParaRPr lang="en-US"/>
          </a:p>
        </p:txBody>
      </p:sp>
    </p:spTree>
    <p:extLst>
      <p:ext uri="{BB962C8B-B14F-4D97-AF65-F5344CB8AC3E}">
        <p14:creationId xmlns:p14="http://schemas.microsoft.com/office/powerpoint/2010/main" val="1089815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pymnts.com/news/delivery/2019/drone-delivers-healthcare-supplies-to-ireland-island/" TargetMode="External"/><Relationship Id="rId2" Type="http://schemas.openxmlformats.org/officeDocument/2006/relationships/hyperlink" Target="https://fintechnews.hk/8516/various/retail-banking-asia-trend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prstClr val="black"/>
                </a:solidFill>
                <a:latin typeface="Times New Roman"/>
                <a:ea typeface="Calibri"/>
                <a:cs typeface="Times New Roman"/>
              </a:rPr>
              <a:t>Retail Banking in Asia</a:t>
            </a:r>
            <a:r>
              <a:rPr lang="en-US" sz="3600" dirty="0">
                <a:solidFill>
                  <a:prstClr val="black"/>
                </a:solidFill>
                <a:ea typeface="Calibri"/>
                <a:cs typeface="Times New Roman"/>
              </a:rPr>
              <a:t/>
            </a:r>
            <a:br>
              <a:rPr lang="en-US" sz="3600" dirty="0">
                <a:solidFill>
                  <a:prstClr val="black"/>
                </a:solidFill>
                <a:ea typeface="Calibri"/>
                <a:cs typeface="Times New Roman"/>
              </a:rPr>
            </a:br>
            <a:endParaRPr lang="en-US" dirty="0"/>
          </a:p>
        </p:txBody>
      </p:sp>
      <p:sp>
        <p:nvSpPr>
          <p:cNvPr id="3" name="Content Placeholder 2"/>
          <p:cNvSpPr>
            <a:spLocks noGrp="1"/>
          </p:cNvSpPr>
          <p:nvPr>
            <p:ph idx="1"/>
          </p:nvPr>
        </p:nvSpPr>
        <p:spPr/>
        <p:txBody>
          <a:bodyPr/>
          <a:lstStyle/>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399" y="1752600"/>
            <a:ext cx="6096001"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1897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dirty="0" smtClean="0">
                <a:effectLst/>
                <a:latin typeface="Times New Roman"/>
                <a:ea typeface="Calibri"/>
                <a:cs typeface="Times New Roman"/>
              </a:rPr>
              <a:t>Retail Banking in Asia</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p:txBody>
          <a:bodyPr/>
          <a:lstStyle/>
          <a:p>
            <a:pPr lvl="0"/>
            <a:r>
              <a:rPr lang="en-US" dirty="0">
                <a:solidFill>
                  <a:prstClr val="black"/>
                </a:solidFill>
                <a:latin typeface="Times New Roman"/>
                <a:ea typeface="Calibri"/>
              </a:rPr>
              <a:t>In other term retail banking can also be referred to as consumer banking. From McKinsey and Company,</a:t>
            </a:r>
            <a:r>
              <a:rPr lang="en-US" sz="2800" dirty="0">
                <a:solidFill>
                  <a:srgbClr val="737373"/>
                </a:solidFill>
                <a:latin typeface="Arial"/>
                <a:ea typeface="Calibri"/>
              </a:rPr>
              <a:t> </a:t>
            </a:r>
            <a:r>
              <a:rPr lang="en-US" dirty="0">
                <a:solidFill>
                  <a:srgbClr val="000000"/>
                </a:solidFill>
                <a:latin typeface="Times New Roman"/>
                <a:ea typeface="Calibri"/>
              </a:rPr>
              <a:t>by 2020 </a:t>
            </a:r>
            <a:r>
              <a:rPr lang="en-US" dirty="0">
                <a:solidFill>
                  <a:prstClr val="black"/>
                </a:solidFill>
                <a:latin typeface="Times New Roman"/>
                <a:ea typeface="Calibri"/>
              </a:rPr>
              <a:t>Asia will go up to US$900 billion in retail banking revenue, growing at about 14% per yearly, becoming the second-largest wealth management region worldwide after the US</a:t>
            </a:r>
            <a:endParaRPr lang="en-US" dirty="0">
              <a:solidFill>
                <a:prstClr val="black"/>
              </a:solidFill>
            </a:endParaRPr>
          </a:p>
          <a:p>
            <a:endParaRPr lang="en-US" dirty="0"/>
          </a:p>
        </p:txBody>
      </p:sp>
    </p:spTree>
    <p:extLst>
      <p:ext uri="{BB962C8B-B14F-4D97-AF65-F5344CB8AC3E}">
        <p14:creationId xmlns:p14="http://schemas.microsoft.com/office/powerpoint/2010/main" val="900084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latin typeface="Times New Roman"/>
                <a:ea typeface="Calibri"/>
              </a:rPr>
              <a:t>top trends factors finance professionals have to consider </a:t>
            </a:r>
            <a:endParaRPr lang="en-US" dirty="0"/>
          </a:p>
        </p:txBody>
      </p:sp>
      <p:sp>
        <p:nvSpPr>
          <p:cNvPr id="3" name="Content Placeholder 2"/>
          <p:cNvSpPr>
            <a:spLocks noGrp="1"/>
          </p:cNvSpPr>
          <p:nvPr>
            <p:ph idx="1"/>
          </p:nvPr>
        </p:nvSpPr>
        <p:spPr/>
        <p:txBody>
          <a:bodyPr/>
          <a:lstStyle/>
          <a:p>
            <a:endParaRPr lang="en-US" dirty="0" smtClean="0">
              <a:effectLst/>
              <a:latin typeface="Times New Roman"/>
              <a:ea typeface="Calibri"/>
            </a:endParaRPr>
          </a:p>
          <a:p>
            <a:endParaRPr lang="en-US" dirty="0">
              <a:latin typeface="Times New Roman"/>
              <a:ea typeface="Calibri"/>
            </a:endParaRPr>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8801"/>
            <a:ext cx="7467599" cy="4267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0419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prstClr val="black"/>
                </a:solidFill>
                <a:latin typeface="Times New Roman"/>
                <a:ea typeface="Calibri"/>
              </a:rPr>
              <a:t>top trends factors finance professionals have to consider </a:t>
            </a:r>
            <a:endParaRPr lang="en-US" dirty="0"/>
          </a:p>
        </p:txBody>
      </p:sp>
      <p:sp>
        <p:nvSpPr>
          <p:cNvPr id="3" name="Content Placeholder 2"/>
          <p:cNvSpPr>
            <a:spLocks noGrp="1"/>
          </p:cNvSpPr>
          <p:nvPr>
            <p:ph idx="1"/>
          </p:nvPr>
        </p:nvSpPr>
        <p:spPr/>
        <p:txBody>
          <a:bodyPr/>
          <a:lstStyle/>
          <a:p>
            <a:endParaRPr lang="en-US" dirty="0" smtClean="0">
              <a:effectLst/>
              <a:latin typeface="Times New Roman"/>
              <a:ea typeface="Calibri"/>
            </a:endParaRPr>
          </a:p>
          <a:p>
            <a:endParaRPr lang="en-US" dirty="0">
              <a:latin typeface="Times New Roman"/>
              <a:ea typeface="Calibri"/>
            </a:endParaRPr>
          </a:p>
          <a:p>
            <a:r>
              <a:rPr lang="en-US" dirty="0" smtClean="0">
                <a:effectLst/>
                <a:latin typeface="Times New Roman"/>
                <a:ea typeface="Calibri"/>
              </a:rPr>
              <a:t>Shifting communication mediums</a:t>
            </a:r>
          </a:p>
          <a:p>
            <a:r>
              <a:rPr lang="en-US" dirty="0" smtClean="0">
                <a:effectLst/>
                <a:latin typeface="Times New Roman"/>
                <a:ea typeface="Calibri"/>
              </a:rPr>
              <a:t>Rise of big tech disruption in financial services</a:t>
            </a:r>
          </a:p>
          <a:p>
            <a:r>
              <a:rPr lang="en-US" dirty="0" smtClean="0">
                <a:effectLst/>
                <a:latin typeface="Times New Roman"/>
                <a:ea typeface="Calibri"/>
              </a:rPr>
              <a:t>Platform model</a:t>
            </a:r>
            <a:endParaRPr lang="en-US" dirty="0"/>
          </a:p>
        </p:txBody>
      </p:sp>
    </p:spTree>
    <p:extLst>
      <p:ext uri="{BB962C8B-B14F-4D97-AF65-F5344CB8AC3E}">
        <p14:creationId xmlns:p14="http://schemas.microsoft.com/office/powerpoint/2010/main" val="3774574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tabLst>
                <a:tab pos="400050" algn="l"/>
              </a:tabLst>
            </a:pPr>
            <a:r>
              <a:rPr lang="en-US" dirty="0" smtClean="0">
                <a:effectLst/>
                <a:latin typeface="Times New Roman"/>
                <a:ea typeface="Calibri"/>
                <a:cs typeface="Times New Roman"/>
              </a:rPr>
              <a:t>Citi on Treasury’s Real-Time Reality</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p:txBody>
          <a:bodyPr>
            <a:normAutofit/>
          </a:bodyPr>
          <a:lstStyle/>
          <a:p>
            <a:pPr marL="0" marR="0">
              <a:lnSpc>
                <a:spcPct val="200000"/>
              </a:lnSpc>
              <a:spcBef>
                <a:spcPts val="0"/>
              </a:spcBef>
              <a:spcAft>
                <a:spcPts val="1000"/>
              </a:spcAft>
              <a:tabLst>
                <a:tab pos="400050" algn="l"/>
              </a:tabLst>
            </a:pPr>
            <a:endParaRPr lang="en-US" sz="2800" dirty="0">
              <a:ea typeface="Calibri"/>
              <a:cs typeface="Times New Roman"/>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905000"/>
            <a:ext cx="7619999" cy="4038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7753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tabLst>
                <a:tab pos="400050" algn="l"/>
              </a:tabLst>
            </a:pPr>
            <a:r>
              <a:rPr lang="en-US" dirty="0" smtClean="0">
                <a:effectLst/>
                <a:latin typeface="Times New Roman"/>
                <a:ea typeface="Calibri"/>
                <a:cs typeface="Times New Roman"/>
              </a:rPr>
              <a:t>Putting Change in Context</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p:txBody>
          <a:bodyPr>
            <a:normAutofit fontScale="92500" lnSpcReduction="20000"/>
          </a:bodyPr>
          <a:lstStyle/>
          <a:p>
            <a:pPr marL="0" marR="0">
              <a:lnSpc>
                <a:spcPct val="200000"/>
              </a:lnSpc>
              <a:spcBef>
                <a:spcPts val="0"/>
              </a:spcBef>
              <a:spcAft>
                <a:spcPts val="1000"/>
              </a:spcAft>
              <a:tabLst>
                <a:tab pos="400050" algn="l"/>
              </a:tabLst>
            </a:pPr>
            <a:r>
              <a:rPr lang="en-US" dirty="0" smtClean="0">
                <a:effectLst/>
                <a:latin typeface="Times New Roman"/>
                <a:ea typeface="Calibri"/>
                <a:cs typeface="Times New Roman"/>
              </a:rPr>
              <a:t>	According to </a:t>
            </a:r>
            <a:r>
              <a:rPr lang="en-US" dirty="0" err="1" smtClean="0">
                <a:effectLst/>
                <a:latin typeface="Times New Roman"/>
                <a:ea typeface="Calibri"/>
                <a:cs typeface="Times New Roman"/>
              </a:rPr>
              <a:t>Chakravarti</a:t>
            </a:r>
            <a:r>
              <a:rPr lang="en-US" dirty="0" smtClean="0">
                <a:effectLst/>
                <a:latin typeface="Times New Roman"/>
                <a:ea typeface="Calibri"/>
                <a:cs typeface="Times New Roman"/>
              </a:rPr>
              <a:t>, there are several forces at work which impact businesses and the ways that treasurers and their teams manage cash, liquidity and foreign exchange. These forces are uncertainties over trade and changes in tax policies worldwide.</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629975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tabLst>
                <a:tab pos="400050" algn="l"/>
              </a:tabLst>
            </a:pPr>
            <a:r>
              <a:rPr lang="en-US" dirty="0" smtClean="0">
                <a:effectLst/>
                <a:latin typeface="Times New Roman"/>
                <a:ea typeface="Calibri"/>
                <a:cs typeface="Times New Roman"/>
              </a:rPr>
              <a:t>The Challenges</a:t>
            </a:r>
            <a:r>
              <a:rPr lang="en-US" sz="4000" dirty="0">
                <a:ea typeface="Calibri"/>
                <a:cs typeface="Times New Roman"/>
              </a:rPr>
              <a:t/>
            </a:r>
            <a:br>
              <a:rPr lang="en-US" sz="4000" dirty="0">
                <a:ea typeface="Calibri"/>
                <a:cs typeface="Times New Roman"/>
              </a:rPr>
            </a:br>
            <a:endParaRPr lang="en-US" dirty="0"/>
          </a:p>
        </p:txBody>
      </p:sp>
      <p:sp>
        <p:nvSpPr>
          <p:cNvPr id="3" name="Content Placeholder 2"/>
          <p:cNvSpPr>
            <a:spLocks noGrp="1"/>
          </p:cNvSpPr>
          <p:nvPr>
            <p:ph idx="1"/>
          </p:nvPr>
        </p:nvSpPr>
        <p:spPr/>
        <p:txBody>
          <a:bodyPr>
            <a:normAutofit lnSpcReduction="10000"/>
          </a:bodyPr>
          <a:lstStyle/>
          <a:p>
            <a:r>
              <a:rPr lang="en-US" dirty="0" smtClean="0">
                <a:effectLst/>
                <a:latin typeface="Times New Roman"/>
                <a:ea typeface="Calibri"/>
              </a:rPr>
              <a:t>budgeting challenges</a:t>
            </a:r>
          </a:p>
          <a:p>
            <a:r>
              <a:rPr lang="en-US" dirty="0" smtClean="0">
                <a:effectLst/>
                <a:latin typeface="Times New Roman"/>
                <a:ea typeface="Calibri"/>
              </a:rPr>
              <a:t>difficulty in getting the funding by the treasurer</a:t>
            </a:r>
          </a:p>
          <a:p>
            <a:r>
              <a:rPr lang="en-US" dirty="0" smtClean="0">
                <a:effectLst/>
                <a:latin typeface="Times New Roman"/>
                <a:ea typeface="Calibri"/>
              </a:rPr>
              <a:t>, need of knowledge and skills on how cash managing are changing</a:t>
            </a:r>
          </a:p>
          <a:p>
            <a:r>
              <a:rPr lang="en-US" dirty="0" smtClean="0">
                <a:effectLst/>
                <a:latin typeface="Times New Roman"/>
                <a:ea typeface="Calibri"/>
              </a:rPr>
              <a:t>the emergence of the technology that changes the business model </a:t>
            </a:r>
          </a:p>
          <a:p>
            <a:r>
              <a:rPr lang="en-US" dirty="0" smtClean="0">
                <a:effectLst/>
                <a:latin typeface="Times New Roman"/>
                <a:ea typeface="Calibri"/>
              </a:rPr>
              <a:t>difficulty in prioritizing departmental transition by the treasurers.</a:t>
            </a:r>
            <a:endParaRPr lang="en-US" dirty="0"/>
          </a:p>
        </p:txBody>
      </p:sp>
    </p:spTree>
    <p:extLst>
      <p:ext uri="{BB962C8B-B14F-4D97-AF65-F5344CB8AC3E}">
        <p14:creationId xmlns:p14="http://schemas.microsoft.com/office/powerpoint/2010/main" val="868444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tabLst>
                <a:tab pos="400050" algn="l"/>
              </a:tabLst>
            </a:pPr>
            <a:r>
              <a:rPr lang="en-US" sz="3200" dirty="0" smtClean="0">
                <a:effectLst/>
                <a:latin typeface="Times New Roman"/>
                <a:ea typeface="Calibri"/>
                <a:cs typeface="Times New Roman"/>
              </a:rPr>
              <a:t>Mobile Smart Kitchens Reinvent Food Delivery</a:t>
            </a:r>
            <a:r>
              <a:rPr lang="en-US" sz="2800" dirty="0">
                <a:ea typeface="Calibri"/>
                <a:cs typeface="Times New Roman"/>
              </a:rPr>
              <a:t/>
            </a:r>
            <a:br>
              <a:rPr lang="en-US" sz="2800" dirty="0">
                <a:ea typeface="Calibri"/>
                <a:cs typeface="Times New Roman"/>
              </a:rPr>
            </a:br>
            <a:endParaRPr lang="en-US" sz="3200" dirty="0"/>
          </a:p>
        </p:txBody>
      </p:sp>
      <p:sp>
        <p:nvSpPr>
          <p:cNvPr id="3" name="Content Placeholder 2"/>
          <p:cNvSpPr>
            <a:spLocks noGrp="1"/>
          </p:cNvSpPr>
          <p:nvPr>
            <p:ph idx="1"/>
          </p:nvPr>
        </p:nvSpPr>
        <p:spPr/>
        <p:txBody>
          <a:bodyPr>
            <a:normAutofit/>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75438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7983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200000"/>
              </a:lnSpc>
              <a:spcBef>
                <a:spcPts val="0"/>
              </a:spcBef>
              <a:spcAft>
                <a:spcPts val="1000"/>
              </a:spcAft>
              <a:tabLst>
                <a:tab pos="400050" algn="l"/>
              </a:tabLst>
            </a:pPr>
            <a:r>
              <a:rPr lang="en-US" sz="3200" dirty="0" smtClean="0">
                <a:effectLst/>
                <a:latin typeface="Times New Roman"/>
                <a:ea typeface="Calibri"/>
                <a:cs typeface="Times New Roman"/>
              </a:rPr>
              <a:t/>
            </a:r>
            <a:br>
              <a:rPr lang="en-US" sz="3200" dirty="0" smtClean="0">
                <a:effectLst/>
                <a:latin typeface="Times New Roman"/>
                <a:ea typeface="Calibri"/>
                <a:cs typeface="Times New Roman"/>
              </a:rPr>
            </a:br>
            <a:r>
              <a:rPr lang="en-US" sz="3200" dirty="0" smtClean="0">
                <a:effectLst/>
                <a:latin typeface="Times New Roman"/>
                <a:ea typeface="Calibri"/>
                <a:cs typeface="Times New Roman"/>
              </a:rPr>
              <a:t/>
            </a:r>
            <a:br>
              <a:rPr lang="en-US" sz="3200" dirty="0" smtClean="0">
                <a:effectLst/>
                <a:latin typeface="Times New Roman"/>
                <a:ea typeface="Calibri"/>
                <a:cs typeface="Times New Roman"/>
              </a:rPr>
            </a:br>
            <a:r>
              <a:rPr lang="en-US" sz="3200" dirty="0" smtClean="0">
                <a:effectLst/>
                <a:latin typeface="Times New Roman"/>
                <a:ea typeface="Calibri"/>
                <a:cs typeface="Times New Roman"/>
              </a:rPr>
              <a:t>Curbing digital advertising’s big payments fraud problem</a:t>
            </a:r>
            <a:r>
              <a:rPr lang="en-US" sz="3200" dirty="0">
                <a:ea typeface="Calibri"/>
                <a:cs typeface="Times New Roman"/>
              </a:rPr>
              <a:t/>
            </a:r>
            <a:br>
              <a:rPr lang="en-US" sz="3200" dirty="0">
                <a:ea typeface="Calibri"/>
                <a:cs typeface="Times New Roman"/>
              </a:rPr>
            </a:br>
            <a:r>
              <a:rPr lang="en-US" sz="3200" dirty="0">
                <a:ea typeface="Calibri"/>
                <a:cs typeface="Times New Roman"/>
              </a:rPr>
              <a:t/>
            </a:r>
            <a:br>
              <a:rPr lang="en-US" sz="3200" dirty="0">
                <a:ea typeface="Calibri"/>
                <a:cs typeface="Times New Roman"/>
              </a:rPr>
            </a:br>
            <a:endParaRPr lang="en-US" sz="3200"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752600"/>
            <a:ext cx="75438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7739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a:t>
            </a:r>
            <a:r>
              <a:rPr lang="en-US" dirty="0" smtClean="0">
                <a:effectLst/>
                <a:latin typeface="Times New Roman"/>
                <a:ea typeface="Calibri"/>
              </a:rPr>
              <a:t>Citi on treasury’s real-time reality </a:t>
            </a:r>
            <a:endParaRPr lang="en-US" dirty="0"/>
          </a:p>
        </p:txBody>
      </p:sp>
      <p:sp>
        <p:nvSpPr>
          <p:cNvPr id="3" name="Content Placeholder 2"/>
          <p:cNvSpPr>
            <a:spLocks noGrp="1"/>
          </p:cNvSpPr>
          <p:nvPr>
            <p:ph idx="1"/>
          </p:nvPr>
        </p:nvSpPr>
        <p:spPr/>
        <p:txBody>
          <a:bodyPr/>
          <a:lstStyle/>
          <a:p>
            <a:r>
              <a:rPr lang="en-US" dirty="0" smtClean="0">
                <a:effectLst/>
                <a:latin typeface="Times New Roman"/>
                <a:ea typeface="Calibri"/>
              </a:rPr>
              <a:t>invoice innovation that's on the roadmap of 75 per cent of AP professionals</a:t>
            </a:r>
          </a:p>
          <a:p>
            <a:r>
              <a:rPr lang="en-US" dirty="0" smtClean="0">
                <a:effectLst/>
                <a:latin typeface="Times New Roman"/>
                <a:ea typeface="Calibri"/>
              </a:rPr>
              <a:t>what </a:t>
            </a:r>
            <a:r>
              <a:rPr lang="en-US" dirty="0" err="1" smtClean="0">
                <a:effectLst/>
                <a:latin typeface="Times New Roman"/>
                <a:ea typeface="Calibri"/>
              </a:rPr>
              <a:t>Brexit</a:t>
            </a:r>
            <a:r>
              <a:rPr lang="en-US" dirty="0" smtClean="0">
                <a:effectLst/>
                <a:latin typeface="Times New Roman"/>
                <a:ea typeface="Calibri"/>
              </a:rPr>
              <a:t> uncertainty will mean for Ireland’s </a:t>
            </a:r>
            <a:r>
              <a:rPr lang="en-US" dirty="0" err="1" smtClean="0">
                <a:effectLst/>
                <a:latin typeface="Times New Roman"/>
                <a:ea typeface="Calibri"/>
              </a:rPr>
              <a:t>FinServ</a:t>
            </a:r>
            <a:r>
              <a:rPr lang="en-US" dirty="0" smtClean="0">
                <a:effectLst/>
                <a:latin typeface="Times New Roman"/>
                <a:ea typeface="Calibri"/>
              </a:rPr>
              <a:t> future, </a:t>
            </a:r>
            <a:r>
              <a:rPr lang="en-US" dirty="0" err="1" smtClean="0">
                <a:effectLst/>
                <a:latin typeface="Times New Roman"/>
                <a:ea typeface="Calibri"/>
              </a:rPr>
              <a:t>Bitcoin</a:t>
            </a:r>
            <a:r>
              <a:rPr lang="en-US" dirty="0" smtClean="0">
                <a:effectLst/>
                <a:latin typeface="Times New Roman"/>
                <a:ea typeface="Calibri"/>
              </a:rPr>
              <a:t> Daily</a:t>
            </a:r>
          </a:p>
          <a:p>
            <a:r>
              <a:rPr lang="en-US" dirty="0" smtClean="0">
                <a:effectLst/>
                <a:latin typeface="Times New Roman"/>
                <a:ea typeface="Calibri"/>
              </a:rPr>
              <a:t>: Indian Auto Manufacturer Calls for </a:t>
            </a:r>
            <a:r>
              <a:rPr lang="en-US" dirty="0" err="1" smtClean="0">
                <a:effectLst/>
                <a:latin typeface="Times New Roman"/>
                <a:ea typeface="Calibri"/>
              </a:rPr>
              <a:t>blockchain</a:t>
            </a:r>
            <a:r>
              <a:rPr lang="en-US" dirty="0" smtClean="0">
                <a:effectLst/>
                <a:latin typeface="Times New Roman"/>
                <a:ea typeface="Calibri"/>
              </a:rPr>
              <a:t> solutions; SEC accuses ICO incubator of violating securities laws</a:t>
            </a:r>
            <a:endParaRPr lang="en-US" dirty="0"/>
          </a:p>
        </p:txBody>
      </p:sp>
    </p:spTree>
    <p:extLst>
      <p:ext uri="{BB962C8B-B14F-4D97-AF65-F5344CB8AC3E}">
        <p14:creationId xmlns:p14="http://schemas.microsoft.com/office/powerpoint/2010/main" val="4125219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prstClr val="black"/>
                </a:solidFill>
              </a:rPr>
              <a:t>Other </a:t>
            </a:r>
            <a:r>
              <a:rPr lang="en-US" sz="4000" dirty="0">
                <a:solidFill>
                  <a:prstClr val="black"/>
                </a:solidFill>
                <a:latin typeface="Times New Roman"/>
                <a:ea typeface="Calibri"/>
              </a:rPr>
              <a:t>Citi on treasury’s real-time reality </a:t>
            </a:r>
            <a:endParaRPr lang="en-US" dirty="0"/>
          </a:p>
        </p:txBody>
      </p:sp>
      <p:sp>
        <p:nvSpPr>
          <p:cNvPr id="3" name="Content Placeholder 2"/>
          <p:cNvSpPr>
            <a:spLocks noGrp="1"/>
          </p:cNvSpPr>
          <p:nvPr>
            <p:ph idx="1"/>
          </p:nvPr>
        </p:nvSpPr>
        <p:spPr/>
        <p:txBody>
          <a:bodyPr/>
          <a:lstStyle/>
          <a:p>
            <a:r>
              <a:rPr lang="en-US" dirty="0" err="1" smtClean="0">
                <a:effectLst/>
                <a:latin typeface="Times New Roman"/>
                <a:ea typeface="Calibri"/>
              </a:rPr>
              <a:t>Zuckerberg</a:t>
            </a:r>
            <a:r>
              <a:rPr lang="en-US" dirty="0" smtClean="0">
                <a:effectLst/>
                <a:latin typeface="Times New Roman"/>
                <a:ea typeface="Calibri"/>
              </a:rPr>
              <a:t> to visit DC to discuss Internet regulations</a:t>
            </a:r>
          </a:p>
          <a:p>
            <a:r>
              <a:rPr lang="en-US" dirty="0" err="1" smtClean="0">
                <a:effectLst/>
                <a:latin typeface="Times New Roman"/>
                <a:ea typeface="Calibri"/>
              </a:rPr>
              <a:t>Alexa</a:t>
            </a:r>
            <a:r>
              <a:rPr lang="en-US" dirty="0" smtClean="0">
                <a:effectLst/>
                <a:latin typeface="Times New Roman"/>
                <a:ea typeface="Calibri"/>
              </a:rPr>
              <a:t> users can donate to 2020 election using Amazon Pay</a:t>
            </a:r>
          </a:p>
          <a:p>
            <a:r>
              <a:rPr lang="en-US" dirty="0" smtClean="0">
                <a:effectLst/>
                <a:latin typeface="Times New Roman"/>
                <a:ea typeface="Calibri"/>
              </a:rPr>
              <a:t>the unmanned Drone delivers healthcare supplies to Island in Ireland</a:t>
            </a:r>
            <a:endParaRPr lang="en-US" dirty="0"/>
          </a:p>
        </p:txBody>
      </p:sp>
    </p:spTree>
    <p:extLst>
      <p:ext uri="{BB962C8B-B14F-4D97-AF65-F5344CB8AC3E}">
        <p14:creationId xmlns:p14="http://schemas.microsoft.com/office/powerpoint/2010/main" val="702092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a:bodyPr>
          <a:lstStyle/>
          <a:p>
            <a:pPr marL="0" marR="0">
              <a:lnSpc>
                <a:spcPct val="200000"/>
              </a:lnSpc>
              <a:spcBef>
                <a:spcPts val="0"/>
              </a:spcBef>
              <a:spcAft>
                <a:spcPts val="1000"/>
              </a:spcAft>
              <a:tabLst>
                <a:tab pos="400050" algn="l"/>
              </a:tabLst>
            </a:pPr>
            <a:r>
              <a:rPr lang="en-US" u="sng" dirty="0" smtClean="0">
                <a:solidFill>
                  <a:srgbClr val="0000FF"/>
                </a:solidFill>
                <a:effectLst/>
                <a:latin typeface="Times New Roman"/>
                <a:ea typeface="Calibri"/>
                <a:cs typeface="Times New Roman"/>
                <a:hlinkClick r:id="rId2"/>
              </a:rPr>
              <a:t>https://fintechnews.hk/8516/various/retail-banking-asia-trends/</a:t>
            </a:r>
            <a:endParaRPr lang="en-US" sz="2800" dirty="0">
              <a:ea typeface="Calibri"/>
              <a:cs typeface="Times New Roman"/>
            </a:endParaRPr>
          </a:p>
          <a:p>
            <a:pPr marL="0" marR="0">
              <a:lnSpc>
                <a:spcPct val="200000"/>
              </a:lnSpc>
              <a:spcBef>
                <a:spcPts val="0"/>
              </a:spcBef>
              <a:spcAft>
                <a:spcPts val="1000"/>
              </a:spcAft>
              <a:tabLst>
                <a:tab pos="400050" algn="l"/>
              </a:tabLst>
            </a:pPr>
            <a:r>
              <a:rPr lang="en-US" u="sng" dirty="0" smtClean="0">
                <a:solidFill>
                  <a:srgbClr val="0000FF"/>
                </a:solidFill>
                <a:effectLst/>
                <a:latin typeface="Times New Roman"/>
                <a:ea typeface="Calibri"/>
                <a:cs typeface="Times New Roman"/>
                <a:hlinkClick r:id="rId3"/>
              </a:rPr>
              <a:t>https://www.pymnts.com/news/delivery/2019/drone-delivers-healthcare-supplies-to-ireland-island/</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750882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237</Words>
  <Application>Microsoft Office PowerPoint</Application>
  <PresentationFormat>On-screen Show (4:3)</PresentationFormat>
  <Paragraphs>33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Retail Banking in Asia </vt:lpstr>
      <vt:lpstr>Retail Banking in Asia </vt:lpstr>
      <vt:lpstr>top trends factors finance professionals have to consider </vt:lpstr>
      <vt:lpstr>top trends factors finance professionals have to consider </vt:lpstr>
      <vt:lpstr>Citi on Treasury’s Real-Time Reality </vt:lpstr>
      <vt:lpstr>Putting Change in Context </vt:lpstr>
      <vt:lpstr>The Challenges </vt:lpstr>
      <vt:lpstr>Mobile Smart Kitchens Reinvent Food Delivery </vt:lpstr>
      <vt:lpstr>  Curbing digital advertising’s big payments fraud problem  </vt:lpstr>
      <vt:lpstr>Other Citi on treasury’s real-time reality </vt:lpstr>
      <vt:lpstr>Other Citi on treasury’s real-time reality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Retail Banking in Asia</dc:title>
  <dc:creator>Windows User</dc:creator>
  <cp:lastModifiedBy>Windows User</cp:lastModifiedBy>
  <cp:revision>6</cp:revision>
  <dcterms:created xsi:type="dcterms:W3CDTF">2019-09-29T23:59:43Z</dcterms:created>
  <dcterms:modified xsi:type="dcterms:W3CDTF">2019-09-30T14:33:06Z</dcterms:modified>
</cp:coreProperties>
</file>